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6858000" cy="12191695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01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pic>
        <p:nvPicPr>
          <p:cNvPr id="9" name="Picture 8" descr="slide-mark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7552"/>
            <a:ext cx="6858000" cy="4572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5943600"/>
            <a:ext cx="5943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1000" b="1">
                <a:solidFill>
                  <a:srgbClr val="CA9110"/>
                </a:solidFill>
                <a:latin typeface="Aptos"/>
              </a:defRPr>
            </a:pPr>
            <a:r>
              <a:t>MARKETING DIGITAL E VENDAS • EDIÇÃO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00800"/>
            <a:ext cx="585216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3400" b="1">
                <a:solidFill>
                  <a:srgbClr val="05537E"/>
                </a:solidFill>
                <a:latin typeface="Georgia"/>
              </a:defRPr>
            </a:pPr>
            <a:r>
              <a:t>COMO VENDER PERFUMES IMPORTADOS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" y="8138160"/>
            <a:ext cx="5431536" cy="1874519"/>
          </a:xfrm>
          <a:prstGeom prst="rect">
            <a:avLst/>
          </a:prstGeom>
          <a:noFill/>
        </p:spPr>
        <p:txBody>
          <a:bodyPr wrap="square" tIns="91440" bIns="91440" anchor="ctr">
            <a:spAutoFit/>
          </a:bodyPr>
          <a:lstStyle/>
          <a:p>
            <a:pPr algn="ctr">
              <a:defRPr sz="1700" b="0">
                <a:solidFill>
                  <a:srgbClr val="192D3A"/>
                </a:solidFill>
                <a:latin typeface="Aptos"/>
              </a:defRPr>
            </a:pPr>
            <a:r>
              <a:t>Um método prático para posicionar, divulgar, atender e vender com consistência.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331720" y="10287000"/>
            <a:ext cx="2194560" cy="4572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371600" y="10515600"/>
            <a:ext cx="4114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13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02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NEGÓCIO REAL, MÉTODO REAL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Antes de começar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Não existe fórmula mágica: resultado vem de prática, repetição e melhoria.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Este curso organiza uma rotina comercial aplicável pelo celular ou computador.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Metas financeiras são cenários, não promessas.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Compromisso sugerido: 1 hora por dia para estudar, produzir, atender e analisar.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607807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8368" y="7763255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" y="8000999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 de rotina: 15 min de estudo, 20 min de conteúdo, 15 min de atendimento e 10 min de análise.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03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DA PAVUNA PARA CLIENTES EM TODO O BRASIL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Uma história que começou vendendo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O interesse por comércio, e-commerce e importação surgiu antes do fim da faculdade.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As primeiras vendas aconteceram em corredores, indicações e entregas locais.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A evolução veio com persistência, relacionamento e canais digitais.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Lição central: começar pequeno, documentar o que funciona e repetir o básico bem-feito.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607807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8368" y="7763255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" y="8000999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Exemplo: uma entrega local bem atendida gera foto, avaliação, indicação e conteúdo para a próxima venda.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04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8 MÓDULOS PARA SAIR DA INTENÇÃO E ENTRAR EM OPERAÇÃO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A jornada do curso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92583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072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Mercado e consumidor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3099815"/>
            <a:ext cx="4892040" cy="4411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Entenda como as pessoas descobrem e decidem hoje.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" y="3687318"/>
            <a:ext cx="5961888" cy="92583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03504" y="387019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3504" y="3879341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70432" y="382447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Posicionamento e confiança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4117085"/>
            <a:ext cx="4892040" cy="4411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Construa uma marca que reduz o risco da compra.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" y="4704588"/>
            <a:ext cx="5961888" cy="92583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03504" y="488746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3504" y="489661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0432" y="484174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Produto, estoque e procedência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5134355"/>
            <a:ext cx="4892040" cy="4411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Compre certo, registre tudo, informe com clareza.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8912" y="5721858"/>
            <a:ext cx="5961888" cy="92583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03504" y="590473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3504" y="591388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70432" y="585901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Conteúdo e canais digitais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6151626"/>
            <a:ext cx="4892040" cy="4411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Publique com função definida em cada canal.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6739128"/>
            <a:ext cx="5961888" cy="92583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03504" y="692200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3504" y="693115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687628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Atendimento e conversão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70432" y="7168896"/>
            <a:ext cx="4892040" cy="4411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Conduza a conversa com método, sem pressionar.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38912" y="7756398"/>
            <a:ext cx="5961888" cy="92583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03504" y="7939277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03504" y="794842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70432" y="789355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Preço, margem e caixa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70432" y="8186166"/>
            <a:ext cx="4892040" cy="4411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Saiba quanto sobra antes de aceitar um pedido.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38912" y="8773668"/>
            <a:ext cx="5961888" cy="92583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603504" y="895654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03504" y="896569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70432" y="891082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Tráfego, métricas e otimização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70432" y="9203436"/>
            <a:ext cx="4892040" cy="4411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Invista pequeno, meça e melhore por ciclo.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38912" y="9790938"/>
            <a:ext cx="5961888" cy="92583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603504" y="9973817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03504" y="998296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170432" y="992809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Fidelização e plano de 30 dias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70432" y="10220706"/>
            <a:ext cx="4892040" cy="4411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Transforme a primeira venda em recorrência.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05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MÓDULO 1 • O QUE MUDOU E O QUE CONTINUA VALENDO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Mercado de perfumes em 2026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Pesquisa começa no digital, mas confiança ainda fecha a venda.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Vídeos curtos, reviews e demonstrações orientam a descoberta.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Decants e kits de descoberta reduzem a insegurança na primeira compra.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Consumidores comparam procedência, prazo, reputação e preço total.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498079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6809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69010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662671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Árabes, nicho, contratipos e clássicos disputam atenção: explique diferenças sem desqualificar.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814815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8970263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9208007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Exemplo: um vídeo comparando três perfumes para escritório pode levar o cliente ao WhatsApp já sabendo o que procura.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06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ELE QUER SEGURANÇA ANTES DE QUERER DESCONTO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O consumidor conectado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Consulta avaliações e conteúdo de criadores antes de falar com você.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Pergunta sobre fixação, projeção, ocasião e originalidade.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Valoriza resposta rápida e recomendação personalizada.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Espera clareza sobre troca, frete, prazo e formas de pagamento.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498079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6809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69010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662671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Descobre no Instagram ou TikTok e conclui no WhatsApp ou loja online.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814815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8970263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9208007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Exemplo: em vez de oferecer desconto de imediato, pergunte ocasião, estilo, clima e faixa de investimento.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07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UM PÚBLICO CLARO TORNA A COMUNICAÇÃO MAIS EFICIENTE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Defina quem você quer atender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072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Presenteáveis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3099815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Buscam segurança, embalagem bonita e prazo garantido.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" y="380542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03504" y="398830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3504" y="399745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70432" y="394258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Entusiastas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423519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Valorizam notas, performance, lote e novidades.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" y="494080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03504" y="512368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3504" y="513283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0432" y="507796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Primeira compra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537057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Precisam de educação e baixo risco percebido.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8912" y="607618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03504" y="625906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3504" y="626821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70432" y="621334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Premium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6505955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Esperam curadoria, conveniência e atendimento consultivo.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721156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03504" y="7394447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3504" y="740359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734872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Recorrentes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70432" y="764133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Respondem a reposição, lançamentos e benefícios.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38912" y="834694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03504" y="85298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03504" y="85389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70432" y="84841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Revenda local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70432" y="877671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Compram volume e pedem margem e constância.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38912" y="9592056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58368" y="9747504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8368" y="9985248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Exemplo: para presentes, destaque embalagem, prazo e troca; para entusiastas, notas, lote e desempenho.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08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MÓDULO 2 • VENDA CURADORIA E SEGURANÇA, NÃO SÓ FRASCOS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Posicionamento que gera confiança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Promessa: qual problema sua loja resolve?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Prova: avaliações, bastidores, embalagem, nota fiscal e origem.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Personalidade: elegante, acessível, técnica ou passional.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Consistência: mesma linguagem, cores, critérios e padrão de atendimento.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498079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6809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69010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662671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Diferencial: entrega local, consultoria, kits, nicho específico ou pós-venda.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814815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8970263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9208007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 de diferencial: consultoria de 5 minutos + três opções objetivas + entrega local no mesmo dia.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09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FÓRMULA DE POSICIONAMENTO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Sua marca em uma frase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Para [público], somos uma loja de [categoria] que entrega [benefício principal] com [prova/diferencial].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Exemplo: para quem quer acertar no perfume sem comprar no escuro, oferecemos curadoria objetiva, procedência e atendimento próximo.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Evite promessas absolutas de fixação: pele, clima e aplicação influenciam a experiência.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400800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" y="6556248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6793992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 FIL: curadoria de perfumes importados com procedência, orientação clara e atendimento próximo.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10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MÓDULO 3 • CONFIANÇA SE CONSTRÓI ANTES DA DIVULGAÇÃO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Produto, procedência e estoque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Compre de fornecedores documentados e guarde notas e comprovantes.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Registre lote, entrada, custo, validade aplicável e condição da embalagem.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Fotografe o produto real e informe avarias antes da venda.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Crie critérios de conferência: frasco, caixa, borrifador e lacre.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498079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6809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69010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662671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Nunca apresente embalagem ou código isolado como prova definitiva de autenticidade.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814815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8970263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9208007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 de conferência: fotografar caixa e frasco, registrar lote, testar borrifador e arquivar a nota de entrada.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11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MENOS VARIEDADE PARADA, MAIS GIRO E APRENDIZADO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Comece com estoque inteligente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Classifique itens: campeões, recorrentes, sazonais e testes.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Comece com poucos SKUs alinhados ao público escolhido.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Use pré-venda somente com prazo e condição claramente informados.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Defina estoque mínimo e ponto de reposição.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498079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6809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69010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662671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Acompanhe dias parados: capital imobilizado também tem custo.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814815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8970263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9208007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Exemplo: 60% do capital em campeões, 25% em recorrentes e 15% em testes de demanda.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12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PERGUNTE ANTES DE INDICAR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Como recomendar uma fragrância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Qual perfume a pessoa já usa e gosta?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0542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398830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399745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970020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Prefere fresco, cítrico, floral, doce, amadeirado ou especiado?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494080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12368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13283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105400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Vai usar no dia a dia, trabalho, encontro, festa ou presente?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07618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25906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26821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240779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Em qual clima e horário do dia?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21156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394447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40359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376160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Busca presença marcante ou discrição?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34694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03504" y="85298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3504" y="85389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8511540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Qual faixa de investimento e tamanho desejado?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38912" y="9592056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8368" y="9747504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8368" y="9985248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Exemplo: cliente usa cítricos no trabalho e quer mais presença — indique até três amadeirados frescos dentro do orçamento.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13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VOCABULÁRIO QUE AJUDA A VENDA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Ensine sem complicar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072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Saída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3099815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Primeira impressão após borrifar.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" y="380542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03504" y="398830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3504" y="399745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70432" y="394258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Coração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423519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Identidade percebida depois da abertura.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" y="494080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03504" y="512368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3504" y="513283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0432" y="507796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Fundo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537057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Notas que permanecem por mais tempo.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8912" y="607618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03504" y="625906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3504" y="626821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70432" y="621334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Projeção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6505955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Quanto a fragrância se espalha ao redor.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721156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03504" y="7394447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3504" y="740359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734872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Fixação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70432" y="764133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Duração percebida, variável por pele e clima.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38912" y="834694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03504" y="85298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03504" y="85389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70432" y="84841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EDT / EDP / Parfum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70432" y="877671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Concentração, não garantia de desempenho.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38912" y="9592056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58368" y="9747504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8368" y="9985248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Exemplo: diga “deixa um rastro moderado por algumas horas” em vez de prometer fixação idêntica em toda pele.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14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MÓDULO 4 • EQUILIBRE EDUCAÇÃO, PROVA, DESEJO E OFERTA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Conteúdo que atrai e vende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Educação: famílias olfativas, aplicação, conservação e escolha.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Prova: reviews, depoimentos autorizados e bastidores.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Desejo: ocasiões, estilo, comparações responsáveis e storytelling.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Oferta: disponibilidade, condição, prazo e chamada clara.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498079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6809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69010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662671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Relacionamento: enquetes, perguntas, respostas e comunidade.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814815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8970263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9208007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 de sequência: ensine uma família olfativa, mostre o frasco real, conte uma ocasião e finalize com disponibilidade.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15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UM RITMO QUE CABE NA OPERAÇÃO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Calendário semanal simples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881742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072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SEG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3099815"/>
            <a:ext cx="4892040" cy="39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Dica prática ou erro comum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" y="3643230"/>
            <a:ext cx="5961888" cy="881742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03504" y="3826110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3504" y="383525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70432" y="3780390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TER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4072998"/>
            <a:ext cx="4892040" cy="39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Demonstração ou review de produto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" y="4616413"/>
            <a:ext cx="5961888" cy="881742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03504" y="4799293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3504" y="4808437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0432" y="4753573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QUA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5046181"/>
            <a:ext cx="4892040" cy="39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Enquete e atendimento de dúvidas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8912" y="5589596"/>
            <a:ext cx="5961888" cy="881742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03504" y="577247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3504" y="578162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70432" y="5726756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QUI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6019364"/>
            <a:ext cx="4892040" cy="39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Comparação por ocasião ou perfil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6562779"/>
            <a:ext cx="5961888" cy="881742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03504" y="67456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3504" y="6754803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6699939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SEX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70432" y="6992547"/>
            <a:ext cx="4892040" cy="39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Oferta com condição e prazo claros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38912" y="7535962"/>
            <a:ext cx="5961888" cy="881742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03504" y="771884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03504" y="772798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70432" y="7673122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SÁB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70432" y="7965730"/>
            <a:ext cx="4892040" cy="39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Bastidor, entrega ou prova social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38912" y="8509145"/>
            <a:ext cx="5961888" cy="881742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603504" y="8692025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03504" y="8701169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70432" y="8646305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DOM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70432" y="8938913"/>
            <a:ext cx="4892040" cy="39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Planejamento e reaproveitamento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38912" y="9592056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58368" y="9747504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8368" y="9985248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Exemplo: grave dois vídeos na terça e reaproveite trechos em Stories, Status e catálogo durante a semana.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16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GANCHO → CONTEXTO → PROVA → AÇÃO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Roteiro de vídeo curto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Gancho: “Quer um perfume elegante sem escolher no escuro?”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Contexto: apresente ocasião, família olfativa e perfil.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Prova: mostre frasco real, embalagem e sua análise honesta.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Ação: convide a responder uma pergunta específica no WhatsApp.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498079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6809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69010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662671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Legende o vídeo, mostre o produto cedo e corte pausas.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814815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8970263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9208007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 de CTA: “Você prefere um perfume mais fresco ou mais marcante? Me responda no WhatsApp.”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17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EVITE PUBLICAR IGUAL EM TODO LUGAR SEM OBJETIVO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Escolha canais com função definida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072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Instagram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3099815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Vitrine, relacionamento, Reels e prova social.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" y="380542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03504" y="398830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3504" y="399745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70432" y="394258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TikTok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423519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Descoberta, demonstração e busca por conteúdo.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" y="494080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03504" y="512368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3504" y="513283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0432" y="507796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WhatsApp Business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537057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Consulta, catálogo, recuperação e pós-venda.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8912" y="607618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03504" y="625906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3504" y="626821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70432" y="621334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Google Perfil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6505955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Presença local, avaliações e rotas.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721156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03504" y="7394447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3504" y="740359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734872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Loja online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70432" y="764133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Catálogo, políticas, pagamento e escala.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38912" y="834694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03504" y="85298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03504" y="85389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70432" y="84841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E-mail / lista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70432" y="877671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Reposição, lançamentos e base própria.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38912" y="9592056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58368" y="9747504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8368" y="9985248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Exemplo: use TikTok para descoberta, Instagram para prova e WhatsApp para diagnóstico e fechamento.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18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RAPIDEZ COM CONTEXTO, SEM PARECER ROBÔ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Atendimento no WhatsApp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Entrada: cumprimente e faça 2–3 perguntas de diagnóstico.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Etiquetas: novo contato, indicação enviada, aguardando, pago, enviado, pós-venda.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Respostas rápidas: prazo, pagamento, troca, entrega e conservação.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Catálogo: foto real, nome, volume, condição e preço atualizados.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498079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6809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69010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662671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Peça autorização antes de incluir em listas e respeite a saída.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814815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8970263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9208007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 de abertura: “É para você ou presente? Qual perfume a pessoa já gosta e quanto pretende investir?”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19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CADA ETAPA PEDE UMA AÇÃO DIFERENTE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Funil de vendas 2026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072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DESCOBERTA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3099815"/>
            <a:ext cx="4892040" cy="6309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Conteúdo pesquisável e vídeo curto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70432" y="4014216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INTERESSE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4306824"/>
            <a:ext cx="4892040" cy="6309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Comparação, guia e demonstração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0432" y="5221224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CONSIDERAÇÃO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5513832"/>
            <a:ext cx="4892040" cy="6309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Prova, procedência, política e recomendação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70432" y="6428232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DECISÃO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6720840"/>
            <a:ext cx="4892040" cy="6309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Oferta clara, pagamento e entrega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7498079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03504" y="76809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3504" y="769010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7635240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PÓS-VENDA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70432" y="7927848"/>
            <a:ext cx="4892040" cy="6309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Confirmação, orientação, avaliação e recompra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38912" y="8814815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8368" y="8970263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8368" y="9208007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Exemplo: Reel → guia comparativo → conversa no WhatsApp → pagamento → mensagem após a entrega.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20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CONDUZA SEM PRESSIONAR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Script consultivo em 6 passos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Acolha: “Que bom falar com você.”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0542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398830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399745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970020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Diagnostique: uso, preferência, referência e orçamento.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494080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12368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13283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105400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Resuma: confirme o que entendeu.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07618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25906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26821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240779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Recomende: até 3 opções, com o motivo de cada uma.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21156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394447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40359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376160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Reduza risco: procedência, prazo, troca e pagamento.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34694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03504" y="85298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3504" y="85389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8511540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Feche: pergunta objetiva sobre opção e entrega.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38912" y="9592056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8368" y="9747504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8368" y="9985248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 de resumo: “Você quer algo elegante, pouco doce, para a noite e até R$ 450. Acertei?”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21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RESPONDA COM CLAREZA, NÃO COM CONFRONTO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Respostas para objeções comuns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072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“Está caro.”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3099815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Compare valor total, procedência, serviço e opções.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" y="380542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03504" y="398830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3504" y="399745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70432" y="394258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“Não sei se vou gostar.”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423519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Ofereça diagnóstico, decant ou kit.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" y="494080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03504" y="512368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3504" y="513283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0432" y="507796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“Vou pensar.”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537057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Pergunte qual dúvida ainda impede a decisão.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8912" y="607618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03504" y="625906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3504" y="626821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70432" y="621334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“É original?”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6505955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Mostre origem, documentação e política da loja.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721156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03504" y="7394447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3504" y="740359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734872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“Vi mais barato.”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70432" y="764133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Confirme volume, condição, frete e vendedor.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38912" y="834694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03504" y="85298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03504" y="85389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70432" y="84841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“Depois eu volto.”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70432" y="877671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Combine um retorno com data e motivo.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38912" y="9592056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58368" y="9747504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8368" y="9985248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 para “está caro”: compare volume, procedência, frete e atendimento antes de apresentar uma alternativa.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22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PROBLEMAS BEM RESOLVIDOS TAMBÉM FIDELIZAM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Atendimento que protege a reputação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Responda rápido, mas confirme antes de prometer.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Registre pedidos, conversas decisivas e comprovantes.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Informe atraso antes que o cliente precise cobrar.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Tenha política de troca clara e coerente com a legislação.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498079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6809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69010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662671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Peça avaliações após a entrega, sem oferecer vantagem por nota positiva.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814815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8970263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9208007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Exemplo: se houver atraso, avise antes do prazo, explique o cenário e ofereça uma nova previsão realista.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23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MÓDULO 6 • FATURAMENTO NÃO É LUCRO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Preço, margem e caixa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Custo total = produto + frete + taxas + embalagem + pagamento + perdas + aquisição.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Margem bruta = (preço − custo do produto) ÷ preço.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Margem de contribuição = preço − custos variáveis.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Ponto de equilíbrio = despesas fixas ÷ margem de contribuição média.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498079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6809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69010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662671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Separe dinheiro pessoal e da operação desde o primeiro dia.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814815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8970263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9208007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Exemplo: vender por R$ 399 não significa lucrar R$ 149; taxas, frete, embalagem e anúncio também consomem a venda.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24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USE SEUS NÚMEROS REAIS ANTES DE PUBLICAR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Exemplo de precificação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881742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072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Produto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3099815"/>
            <a:ext cx="4892040" cy="39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R$ 250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" y="3643230"/>
            <a:ext cx="5961888" cy="881742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03504" y="3826110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3504" y="383525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70432" y="3780390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Frete rateado + embalagem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4072998"/>
            <a:ext cx="4892040" cy="39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R$ 18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" y="4616413"/>
            <a:ext cx="5961888" cy="881742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03504" y="4799293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3504" y="4808437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0432" y="4753573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Taxa de pagamento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5046181"/>
            <a:ext cx="4892040" cy="39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R$ 14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8912" y="5589596"/>
            <a:ext cx="5961888" cy="881742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03504" y="577247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3504" y="578162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70432" y="5726756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Aquisição estimada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6019364"/>
            <a:ext cx="4892040" cy="39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R$ 20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6562779"/>
            <a:ext cx="5961888" cy="881742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03504" y="67456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3504" y="6754803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6699939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Custo variável total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70432" y="6992547"/>
            <a:ext cx="4892040" cy="39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R$ 302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38912" y="7535962"/>
            <a:ext cx="5961888" cy="881742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03504" y="771884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03504" y="772798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70432" y="7673122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Venda sugerida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70432" y="7965730"/>
            <a:ext cx="4892040" cy="39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R$ 399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38912" y="8509145"/>
            <a:ext cx="5961888" cy="881742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603504" y="8692025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03504" y="8701169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70432" y="8646305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Contribuição estimada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70432" y="8938913"/>
            <a:ext cx="4892040" cy="39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R$ 97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38912" y="9592056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58368" y="9747504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8368" y="9985248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Exemplo: R$ 399 − R$ 302 = R$ 97 de contribuição, ou 24,3% do preço de venda.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25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METAS DEVEM ORIENTAR, NÃO PROMETER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Transforme a meta em atividade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Defina meta mensal de contribuição, não apenas faturamento.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Divida pela contribuição média por pedido.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Use sua taxa de conversão para estimar conversas necessárias.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Exemplo: 40 pedidos ÷ 20% = 200 conversas qualificadas.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498079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6809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69010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662671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Revise semanalmente ticket, margem, devoluções e custo de aquisição.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814815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8970263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9208007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Exemplo: para 40 pedidos com conversão de 20%, busque 200 conversas qualificadas no mês — cerca de 7 por dia.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26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MÓDULO 7 • COMECE PEQUENO, MEÇA E APRENDA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Publicidade com controle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Escolha um objetivo por campanha: mensagens, vendas ou remarketing.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Use criativos que mostram produto, contexto e oferta real.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Teste uma variável por vez: gancho, público, criativo ou oferta.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Defina orçamento, duração e critério de pausa antes de ativar.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498079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6809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69010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662671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Respeite as políticas da plataforma e direitos sobre marcas e imagens.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814815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8970263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9208007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 de teste: mantenha público e oferta, troque apenas o gancho do vídeo e compare o custo por conversa.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27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POUCOS NÚMEROS, DECISÕES MELHORES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Painel essencial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072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Alcance e retenção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3099815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O conteúdo prende atenção?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" y="380542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03504" y="398830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3504" y="399745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70432" y="394258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Cliques e conversas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423519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Desperta intenção real?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" y="494080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03504" y="512368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3504" y="513283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0432" y="507796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Taxa de resposta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537057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O atendimento acompanha a demanda?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8912" y="607618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03504" y="625906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3504" y="626821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70432" y="621334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Conversão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6505955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Quantas conversas viram pedidos?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721156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03504" y="7394447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3504" y="740359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734872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Ticket e margem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70432" y="764133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Vender está valendo a pena?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38912" y="834694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03504" y="85298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03504" y="85389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70432" y="84841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CAC e recompra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70432" y="8776716"/>
            <a:ext cx="4892040" cy="5593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Quanto custa conquistar e manter?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38912" y="9592056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58368" y="9747504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8368" y="9985248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Exemplo: se as conversas crescem e as vendas não, revise diagnóstico, recomendação, confiança e condição comercial.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28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ACELERE O TRABALHO SEM TERCEIRIZAR O JULGAMENTO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IA como assistente em 2026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Ideias e variações de roteiro alinhadas ao seu tom.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Resumo de dúvidas frequentes e organização de respostas.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Descrições iniciais de produtos, sempre revisadas.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Análise de planilhas sem expor dados pessoais desnecessários.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498079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6809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69010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662671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Nunca invente avaliação, procedência, estoque ou característica.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814815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8970263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9208007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 de comando: “Crie três versões deste roteiro para um público que busca perfume elegante para trabalhar.”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29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MÓDULO 8 • A SEGUNDA VENDA COMEÇA NO PÓS-VENDA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Fidelização e comunidade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Confirme entrega e pergunte sobre a experiência.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Ensine conservação: calor, luz e umidade prejudicam o produto.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Registre preferências com consentimento.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Crie lembretes de reposição e ocasiões relevantes.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498079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680959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690104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662671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Ofereça benefícios sustentáveis: prioridade, kits, conteúdo e eventos.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814815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8970263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9208007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Exemplo: sete dias após a entrega, pergunte sobre a experiência e registre a família olfativa preferida com autorização.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30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EXECUTE EM QUATRO CICLOS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Plano de ação — 30 dias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07208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SEMANA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3099815"/>
            <a:ext cx="4892040" cy="6309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Público, posicionamento, fornecedores, custos e políticas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70432" y="4014216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SEMANA 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4306824"/>
            <a:ext cx="4892040" cy="6309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Catálogo, fotos, WhatsApp, scripts e calendário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70432" y="5221224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SEMANA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5513832"/>
            <a:ext cx="4892040" cy="6309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7 conteúdos, prospecção, atendimento e primeiras ofertas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70432" y="6428232"/>
            <a:ext cx="4937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600" b="1">
                <a:solidFill>
                  <a:srgbClr val="05537E"/>
                </a:solidFill>
                <a:latin typeface="Aptos"/>
              </a:defRPr>
            </a:pPr>
            <a:r>
              <a:t>SEMANA 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6720840"/>
            <a:ext cx="4892040" cy="6309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350" b="0">
                <a:solidFill>
                  <a:srgbClr val="526977"/>
                </a:solidFill>
                <a:latin typeface="Aptos"/>
              </a:defRPr>
            </a:pPr>
            <a:r>
              <a:t>Métricas, feedback, reposição, otimização e novo ciclo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7607807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7763255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8000999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 de meta do ciclo: publicar 7 conteúdos, gerar 30 conversas qualificadas e fechar as primeiras 6 vendas.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31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UMA OPERAÇÃO CONFIÁVEL CABE EM UMA PÁGINA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Checklist antes de vender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760095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5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Fornecedor e procedência verificados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521583"/>
            <a:ext cx="5961888" cy="760095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370446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3713607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686175"/>
            <a:ext cx="4892040" cy="5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Custo total e margem calculados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4373118"/>
            <a:ext cx="5961888" cy="760095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455599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456514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537709"/>
            <a:ext cx="4892040" cy="5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Estoque e prazo atualizados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5224653"/>
            <a:ext cx="5961888" cy="760095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5407533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5416677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5389245"/>
            <a:ext cx="4892040" cy="5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Fotos e descrição fiéis ao produto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6076188"/>
            <a:ext cx="5961888" cy="760095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625906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626821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6240779"/>
            <a:ext cx="4892040" cy="5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Política de pagamento, entrega e troca disponível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6927723"/>
            <a:ext cx="5961888" cy="760095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03504" y="7110603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3504" y="7119747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7092315"/>
            <a:ext cx="4892040" cy="5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Script de diagnóstico e objeções pronto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38912" y="7779258"/>
            <a:ext cx="5961888" cy="760095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603504" y="796213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03504" y="797128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70432" y="7943850"/>
            <a:ext cx="4892040" cy="5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Dados do cliente protegidos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38912" y="8630792"/>
            <a:ext cx="5961888" cy="760095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603504" y="881367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03504" y="8822817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70432" y="8795384"/>
            <a:ext cx="4892040" cy="5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Pós-venda e pedido de avaliação programados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38912" y="9592056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58368" y="9747504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58368" y="9985248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 prático: faça a conferência completa antes de anunciar cada novo produto no catálogo.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32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ATUALIZE COM PROFISSIONAIS DA SUA REALIDADE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Atenção legal e fiscal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Formalização, emissão fiscal e tributação dependem do enquadramento e da localidade.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77056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4059936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4069080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4041648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Vendas online exigem informação clara sobre produto, preço, frete, prazo e arrependimento.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5084064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266944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276088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248656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Publicidade deve ser identificável, verdadeira e comprovável.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291072"/>
            <a:ext cx="5961888" cy="1115568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473952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483096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455664"/>
            <a:ext cx="4892040" cy="8869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Consulte contador e orientação jurídica: este curso é educacional.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33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" y="1188720"/>
            <a:ext cx="596188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COMECE, REGISTRE, APRENDA E MELHORE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572768"/>
            <a:ext cx="5961888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2900" b="1">
                <a:solidFill>
                  <a:srgbClr val="05537E"/>
                </a:solidFill>
                <a:latin typeface="Georgia"/>
              </a:defRPr>
            </a:pPr>
            <a:r>
              <a:t>O básico bem-feito, todos os dias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267004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03504" y="28529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504" y="28620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0432" y="2834640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Escolha um público e uma promessa.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" y="380542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03504" y="398830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399745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0432" y="3970020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Monte uma oferta confiável.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" y="494080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03504" y="512368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" y="513283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105400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Produza conteúdo útil com constância.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607618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3504" y="625906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" y="626821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70432" y="6240779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Atenda com método e registro.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" y="721156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03504" y="7394447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" y="740359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7376160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Conheça sua margem antes de descontar.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" y="8346948"/>
            <a:ext cx="5961888" cy="1043940"/>
          </a:xfrm>
          <a:prstGeom prst="roundRect">
            <a:avLst/>
          </a:prstGeom>
          <a:solidFill>
            <a:srgbClr val="FFFFFF"/>
          </a:solidFill>
          <a:ln>
            <a:solidFill>
              <a:srgbClr val="D3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03504" y="8529828"/>
            <a:ext cx="420624" cy="420624"/>
          </a:xfrm>
          <a:prstGeom prst="ellipse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3504" y="8538972"/>
            <a:ext cx="420624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8511540"/>
            <a:ext cx="4892040" cy="8153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550" b="0">
                <a:solidFill>
                  <a:srgbClr val="192D3A"/>
                </a:solidFill>
                <a:latin typeface="Aptos"/>
              </a:defRPr>
            </a:pPr>
            <a:r>
              <a:t>Cuide do cliente depois da venda.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38912" y="9592056"/>
            <a:ext cx="5961888" cy="1143000"/>
          </a:xfrm>
          <a:prstGeom prst="roundRect">
            <a:avLst/>
          </a:prstGeom>
          <a:solidFill>
            <a:srgbClr val="0553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8368" y="9747504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900" b="1">
                <a:solidFill>
                  <a:srgbClr val="CA9110"/>
                </a:solidFill>
                <a:latin typeface="Aptos"/>
              </a:defRPr>
            </a:pPr>
            <a:r>
              <a:t>EXEMPLO PRÁTICO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8368" y="9985248"/>
            <a:ext cx="5468112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250" b="0">
                <a:solidFill>
                  <a:srgbClr val="FFFFFF"/>
                </a:solidFill>
                <a:latin typeface="Aptos"/>
              </a:defRPr>
            </a:pPr>
            <a:r>
              <a:t>Exemplo de rotina diária: publicar, responder, registrar, acompanhar pedidos e revisar um indicador.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85800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219456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274320"/>
            <a:ext cx="2286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10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530352"/>
            <a:ext cx="22860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defRPr sz="700" b="1">
                <a:solidFill>
                  <a:srgbClr val="CA9110"/>
                </a:solidFill>
                <a:latin typeface="Aptos"/>
              </a:defRPr>
            </a:pPr>
            <a:r>
              <a:t>CURSO DE VENDAS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7840" y="3657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defRPr sz="1000" b="1">
                <a:solidFill>
                  <a:srgbClr val="526977"/>
                </a:solidFill>
                <a:latin typeface="Aptos"/>
              </a:defRPr>
            </a:pPr>
            <a:r>
              <a:t>34 / 34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896112"/>
            <a:ext cx="6144768" cy="2286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4048" y="11740896"/>
            <a:ext cx="6080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700" b="0">
                <a:solidFill>
                  <a:srgbClr val="526977"/>
                </a:solidFill>
                <a:latin typeface="Aptos"/>
              </a:defRPr>
            </a:pPr>
            <a:r>
              <a:t>Material educacional • resultados dependem de execução, mercado, oferta e margem.</a:t>
            </a:r>
          </a:p>
        </p:txBody>
      </p:sp>
      <p:pic>
        <p:nvPicPr>
          <p:cNvPr id="9" name="Picture 8" descr="slide-mark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87552"/>
            <a:ext cx="6858000" cy="4572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5943600"/>
            <a:ext cx="5943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1000" b="1">
                <a:solidFill>
                  <a:srgbClr val="CA9110"/>
                </a:solidFill>
                <a:latin typeface="Aptos"/>
              </a:defRPr>
            </a:pPr>
            <a:r>
              <a:t>COLOQUE O CURSO EM PRÁTICA HOJE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00800"/>
            <a:ext cx="5852160" cy="1417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defRPr sz="3400" b="1">
                <a:solidFill>
                  <a:srgbClr val="05537E"/>
                </a:solidFill>
                <a:latin typeface="Georgia"/>
              </a:defRPr>
            </a:pPr>
            <a:r>
              <a:t>Seu próximo passo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" y="8138160"/>
            <a:ext cx="5431536" cy="1874519"/>
          </a:xfrm>
          <a:prstGeom prst="rect">
            <a:avLst/>
          </a:prstGeom>
          <a:noFill/>
        </p:spPr>
        <p:txBody>
          <a:bodyPr wrap="square" tIns="91440" bIns="91440" anchor="ctr">
            <a:spAutoFit/>
          </a:bodyPr>
          <a:lstStyle/>
          <a:p>
            <a:pPr algn="ctr">
              <a:defRPr sz="1700" b="0">
                <a:solidFill>
                  <a:srgbClr val="192D3A"/>
                </a:solidFill>
                <a:latin typeface="Aptos"/>
              </a:defRPr>
            </a:pPr>
            <a:r>
              <a:t>Escreva sua frase de posicionamento.</a:t>
            </a:r>
            <a:br/>
            <a:r>
              <a:t>Selecione 5 produtos para o catálogo inicial.</a:t>
            </a:r>
            <a:br/>
            <a:r>
              <a:t>Grave um vídeo usando o roteiro deste curso.</a:t>
            </a:r>
            <a:br/>
            <a:r>
              <a:t>Faça 10 atendimentos com diagnóstico completo.</a:t>
            </a:r>
            <a:br/>
            <a:r>
              <a:t>Registre conversão, ticket e margem.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331720" y="10287000"/>
            <a:ext cx="2194560" cy="45720"/>
          </a:xfrm>
          <a:prstGeom prst="rect">
            <a:avLst/>
          </a:prstGeom>
          <a:solidFill>
            <a:srgbClr val="CA91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371600" y="10515600"/>
            <a:ext cx="4114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defRPr sz="1300" b="1">
                <a:solidFill>
                  <a:srgbClr val="05537E"/>
                </a:solidFill>
                <a:latin typeface="Aptos"/>
              </a:defRPr>
            </a:pPr>
            <a:r>
              <a:t>FIL PERFUMES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FIL Perfumes 2026 — edição para celular</dc:title>
  <dc:subject>Curso vertical para celular</dc:subject>
  <dc:creator>FIL Perfumes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